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6" r:id="rId7"/>
    <p:sldId id="261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736B4-A3AE-4A79-90C3-95734592193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68483-2913-42FC-B53F-547CDB8B2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Challenges: using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68483-2913-42FC-B53F-547CDB8B2F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1672-9C5C-34E2-1F80-DF4E88BC1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FCC0A-8A0F-360E-38F1-5AE553BD4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AAFE-4202-5FC6-516C-B8E934E4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7AA9-8AEB-3F38-EDE9-9DE00E15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55D2-5816-B052-809A-C861FF9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AFF9-9E7E-35F2-15F7-9E2B85C0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E8153-FD9A-B2B2-F91C-D601B9ECF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89D5-EDC2-E21E-21A9-2518EAFC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31FDD-8376-50E1-9FF5-25051C18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A9E8-88BF-5CDE-12E7-E1F4D42D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0E884-3798-1E45-4D6A-619F5481E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37A84-A738-6B42-5920-DC0BBB4D7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7B88-8855-AD9B-FD4B-1537E661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1E89C-CD10-FB09-D761-9C7524C3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4D01A-F517-EC5F-1843-9DA88603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1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CF52-C580-DC3F-E371-379F2B8C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1060-08BF-55EA-1AEC-B698B9827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C1AA-3CF3-9692-5B41-4C8E212B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88D09-02B0-4F5F-0B1D-985D5D89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3C195-0B90-B51E-128C-3A30B1EC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BED-5785-997A-218B-72F4335C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502F-B8B8-BC17-66BB-250423DB3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EC1B-8A72-4064-601D-E76471EE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5FA6-8BE9-771D-37AE-ABE98C68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DF84-AC06-2839-7F8F-2F32E0B5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9CCE-72F3-EFD1-8F29-1EF393CF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581-6C93-1CC7-4651-FC8DC10DE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CA0F9-267F-F727-4B75-A0BDD81F8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4BEE4-2B9C-DDA6-059D-6EBA67F0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FF912-0781-A745-B1E6-8FAC25A3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52948-251B-A4F2-905C-B1F3CBE7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6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B975-DCF8-88A4-974A-6F5338DC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E4AE1-4A3E-B518-B107-4C54FDFC9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521D0-B113-B55A-E2F4-032AF0CD3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4BCE5-67E0-35A0-8489-BE5D3F634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A17DF-6B70-EA9E-A976-C37A36DBE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EA1AA8-5C39-BA78-53D9-C55AB776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7A289-C652-7E2D-94A4-C1D11937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BC69B-BEC6-9A3F-51A7-6F038A66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F33B-CB62-A10E-0718-D180622C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8F0D8-4318-6304-812D-BB9E9431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5827E-AE70-BF94-EB59-9C5D6B80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23B5-6701-13C3-D1EE-D07BC2B1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0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95274-721A-C6FA-275D-11F54A48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1F467-64B7-FD8E-D80B-C3C938E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68D1C-346C-E120-EFDC-ED997208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CA26-02DD-AB10-EE86-78CAA689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EE23-663E-D798-4A99-8392A1BB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3DE64-2F54-25C4-A380-D33081947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DDF5-8E58-5582-215A-4BA8EA81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6BAF3-8A17-E892-D3FC-0BF50936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D9EC7-2CF1-9699-5AFB-702CBFE2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2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8E73-6387-8836-74BA-770B9EAB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96B93-3078-965D-E9F1-3F5A7545C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8F091-D4B2-237D-FE52-4A9E7D5D7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177F6-20C2-6328-2CC9-55DB0586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1D0C-969C-A359-1CDF-89210E98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76ED-0218-FBC5-879B-CB1553E8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6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B66E5-F56A-CFC5-E66B-F1CE35CE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D28B2-576B-1D53-BB3D-626006985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C1F9-A8DC-6CEE-83CF-C23E156B9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0B84F-DE52-40CA-B3D9-C942B6EB0E53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3CE7-7211-498C-6256-54954ACD1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8CE7-7BF2-00E1-6C8A-0147CB444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7ECEB2-4146-46D6-91F0-8445EC0CC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9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b.org/resources/fact-sheet-u-s-dementia-trends/" TargetMode="External"/><Relationship Id="rId3" Type="http://schemas.openxmlformats.org/officeDocument/2006/relationships/hyperlink" Target="https://www.ncoa.org/adviser/local-care/memory-care-costs/" TargetMode="External"/><Relationship Id="rId7" Type="http://schemas.openxmlformats.org/officeDocument/2006/relationships/hyperlink" Target="https://isheunesu48.medium.com/cross-validation-using-k-fold-with-scikit-learn-cfc44bf1ce6" TargetMode="External"/><Relationship Id="rId2" Type="http://schemas.openxmlformats.org/officeDocument/2006/relationships/hyperlink" Target="https://www.bbc.com/news/health-598968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ccdata.org/" TargetMode="External"/><Relationship Id="rId5" Type="http://schemas.openxmlformats.org/officeDocument/2006/relationships/hyperlink" Target="https://www.irishtimes.com/opinion/letters/dementia-and-hospital-overcrowding-1.2068746" TargetMode="External"/><Relationship Id="rId4" Type="http://schemas.openxmlformats.org/officeDocument/2006/relationships/hyperlink" Target="https://ihpi.umich.edu/news/dementia-becomes-emergency-14-million-times-year#:~:text=A%20busy%2C%20crowded%2C%20confusing%20emergen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ain PNG">
            <a:extLst>
              <a:ext uri="{FF2B5EF4-FFF2-40B4-BE49-F238E27FC236}">
                <a16:creationId xmlns:a16="http://schemas.microsoft.com/office/drawing/2014/main" id="{2E30E294-EAE4-512E-B3F5-455E37ECA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9" b="1513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FF25-CF07-3A96-7AEA-9383691F6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Predicting the Risk of Dementia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E51F1-DF3F-9601-FB56-87903FD5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Garth Scheck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F981BEC5-079B-DC4C-0033-F9EA2A8F8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7980" y="59164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9FD93-E901-3459-6114-F92265CC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BD23A-491C-1F6B-B93D-58D2B11B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News, B. (2022, January 7). Dementia cases expected to almost triple across the world by 2050. BBC News; BBC News. 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https://www.bbc.com/news/health-59896819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Much Does Memory Care Cost? (n.d.). National Council on Aging. 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https://www.ncoa.org/adviser/local-care/memory-care-costs/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‌Dementia becomes an emergency 1.4 million times a year. (n.d.). Ihpi.umich.edu. Retrieved March 22, 2024, from 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https://ihpi.umich.edu/news/dementia-becomes-emergency-14-million-times-year#:~:text=A%20busy%2C%20crowded%2C%20confusing%20emergency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Dementia and hospital overcrowding. (n.d.). The Irish Times. Retrieved March 22, 2024, from 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https://www.irishtimes.com/opinion/letters/dementia-and-hospital-overcrowding-1.2068746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National Alzheimer’s Coordinating Center | National Alzheimer’s Coordinating Center. (n.d.). Naccdata.org. 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https://naccdata.org/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Tembo, I. (2023, February 10). Cross-Validation using K-Fold with Scikit-Learn - </a:t>
            </a:r>
            <a:r>
              <a:rPr lang="en-US" sz="1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Isheunesu</a:t>
            </a: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Tembo - Medium. Medium. </a:t>
            </a:r>
            <a:r>
              <a:rPr lang="en-US" sz="15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https://isheunesu48.medium.com/cross-validation-using-k-fold-with-scikit-learn-cfc44bf1ce6</a:t>
            </a:r>
            <a:endParaRPr lang="en-US" sz="1500" u="sng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500" dirty="0">
                <a:latin typeface="Aptos" panose="020B0004020202020204" pitchFamily="34" charset="0"/>
                <a:cs typeface="Times New Roman" panose="02020603050405020304" pitchFamily="18" charset="0"/>
              </a:rPr>
              <a:t>Population Reference Bureau. (2021, October 21). Fact Sheet: U.S. Dementia   Trends. PRB. </a:t>
            </a:r>
            <a:r>
              <a:rPr lang="en-US" sz="1500" dirty="0">
                <a:latin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https://www.prb.org/resources/fact-sheet-u-s-dementia-trends/</a:t>
            </a:r>
            <a:endParaRPr lang="en-US" sz="15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0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074CE-9397-1F4B-5E2D-A8EE587E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2EBD-EF2E-A6C2-79E2-50F6D6A31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3429000"/>
            <a:ext cx="5254754" cy="1565321"/>
          </a:xfrm>
        </p:spPr>
        <p:txBody>
          <a:bodyPr>
            <a:normAutofit/>
          </a:bodyPr>
          <a:lstStyle/>
          <a:p>
            <a:r>
              <a:rPr lang="en-US" sz="2200" dirty="0"/>
              <a:t>Cases are on the rise.</a:t>
            </a:r>
          </a:p>
          <a:p>
            <a:r>
              <a:rPr lang="en-US" sz="2200" dirty="0"/>
              <a:t>Seventh leading cause of death.</a:t>
            </a:r>
          </a:p>
          <a:p>
            <a:r>
              <a:rPr lang="en-US" sz="2200" dirty="0"/>
              <a:t>Financially devastating.</a:t>
            </a:r>
          </a:p>
        </p:txBody>
      </p:sp>
      <p:pic>
        <p:nvPicPr>
          <p:cNvPr id="5" name="why">
            <a:hlinkClick r:id="" action="ppaction://media"/>
            <a:extLst>
              <a:ext uri="{FF2B5EF4-FFF2-40B4-BE49-F238E27FC236}">
                <a16:creationId xmlns:a16="http://schemas.microsoft.com/office/drawing/2014/main" id="{8D3973F4-A02A-E286-B2E8-57DC6FFFA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4430" y="6004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1ECEC-9F1C-EE41-4FCD-C3D8E082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2892-A71C-FA06-8671-8816858BC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3429000"/>
            <a:ext cx="5254754" cy="187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National Alzheimer’s Coordinating Center </a:t>
            </a:r>
          </a:p>
          <a:p>
            <a:r>
              <a:rPr lang="en-US" sz="2200" dirty="0"/>
              <a:t>Thirty-three research centers</a:t>
            </a:r>
          </a:p>
          <a:p>
            <a:r>
              <a:rPr lang="en-US" sz="2200" dirty="0"/>
              <a:t>1024 Attributes</a:t>
            </a:r>
          </a:p>
          <a:p>
            <a:r>
              <a:rPr lang="en-US" sz="2200" dirty="0"/>
              <a:t>185,831 observations</a:t>
            </a:r>
          </a:p>
          <a:p>
            <a:endParaRPr lang="en-US" sz="2200" dirty="0"/>
          </a:p>
        </p:txBody>
      </p:sp>
      <p:pic>
        <p:nvPicPr>
          <p:cNvPr id="7" name="data">
            <a:hlinkClick r:id="" action="ppaction://media"/>
            <a:extLst>
              <a:ext uri="{FF2B5EF4-FFF2-40B4-BE49-F238E27FC236}">
                <a16:creationId xmlns:a16="http://schemas.microsoft.com/office/drawing/2014/main" id="{1904A24D-416E-A7F6-6D15-E0AB8940E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414" y="5922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F9561-2D6A-CE67-95BF-AA20B508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873D-F5C7-731C-0400-6E67E79CC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639127"/>
            <a:ext cx="5254754" cy="2537835"/>
          </a:xfrm>
        </p:spPr>
        <p:txBody>
          <a:bodyPr>
            <a:normAutofit/>
          </a:bodyPr>
          <a:lstStyle/>
          <a:p>
            <a:r>
              <a:rPr lang="en-US" sz="2200" dirty="0"/>
              <a:t>Elimination of attributes.</a:t>
            </a:r>
          </a:p>
          <a:p>
            <a:r>
              <a:rPr lang="en-US" sz="2200" dirty="0"/>
              <a:t>Elimination of null values.</a:t>
            </a:r>
          </a:p>
        </p:txBody>
      </p:sp>
      <p:pic>
        <p:nvPicPr>
          <p:cNvPr id="7" name="clean">
            <a:hlinkClick r:id="" action="ppaction://media"/>
            <a:extLst>
              <a:ext uri="{FF2B5EF4-FFF2-40B4-BE49-F238E27FC236}">
                <a16:creationId xmlns:a16="http://schemas.microsoft.com/office/drawing/2014/main" id="{57B243E6-FAB7-3C51-D951-8086B3DE3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5953" y="5907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4BEB-1533-5F95-B358-C3C5E51C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Demographics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3AEB3B-3974-0E87-C146-5FF89BCE9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47" y="2205297"/>
            <a:ext cx="1293754" cy="831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E1577-E1B0-A9F7-5632-276F6C2D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017" y="2205298"/>
            <a:ext cx="472747" cy="261928"/>
          </a:xfrm>
          <a:prstGeom prst="rect">
            <a:avLst/>
          </a:prstGeom>
        </p:spPr>
      </p:pic>
      <p:pic>
        <p:nvPicPr>
          <p:cNvPr id="6" name="dem">
            <a:hlinkClick r:id="" action="ppaction://media"/>
            <a:extLst>
              <a:ext uri="{FF2B5EF4-FFF2-40B4-BE49-F238E27FC236}">
                <a16:creationId xmlns:a16="http://schemas.microsoft.com/office/drawing/2014/main" id="{9EA3F869-CE0E-5332-9572-CCFBBB3C0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0587" y="6029706"/>
            <a:ext cx="609600" cy="609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3F1CC3F-074A-E562-AD2E-7B2CF35D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9" y="2055813"/>
            <a:ext cx="3101522" cy="25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88853B-F95D-509E-0CED-DA808E94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24" y="2055813"/>
            <a:ext cx="3060093" cy="25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556401E-7470-D71C-D0BE-825BC88E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14" y="4195319"/>
            <a:ext cx="3140548" cy="25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4BEB-1533-5F95-B358-C3C5E51C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Dementia Numbers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DF81A8-90D3-B92E-5F90-4E6EF79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26" y="2251058"/>
            <a:ext cx="4899946" cy="396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n">
            <a:hlinkClick r:id="" action="ppaction://media"/>
            <a:extLst>
              <a:ext uri="{FF2B5EF4-FFF2-40B4-BE49-F238E27FC236}">
                <a16:creationId xmlns:a16="http://schemas.microsoft.com/office/drawing/2014/main" id="{7BE8AA00-3EDD-42EC-2786-583E6D2BB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5264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4BEB-1533-5F95-B358-C3C5E51C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Machine Learning Models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D4143-8427-627A-6A1E-146B3D1BA063}"/>
              </a:ext>
            </a:extLst>
          </p:cNvPr>
          <p:cNvSpPr txBox="1"/>
          <p:nvPr/>
        </p:nvSpPr>
        <p:spPr>
          <a:xfrm>
            <a:off x="8137237" y="1966145"/>
            <a:ext cx="138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Confusion Matrix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11EE5B-824F-550E-4196-F7920E4C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8" y="2183361"/>
            <a:ext cx="4214656" cy="350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F20E54B-FAF0-04D2-8437-0B9A2F07E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545448"/>
              </p:ext>
            </p:extLst>
          </p:nvPr>
        </p:nvGraphicFramePr>
        <p:xfrm>
          <a:off x="1618488" y="2874246"/>
          <a:ext cx="4974336" cy="2176514"/>
        </p:xfrm>
        <a:graphic>
          <a:graphicData uri="http://schemas.openxmlformats.org/drawingml/2006/table">
            <a:tbl>
              <a:tblPr firstRow="1" firstCol="1" bandRow="1"/>
              <a:tblGrid>
                <a:gridCol w="2452138">
                  <a:extLst>
                    <a:ext uri="{9D8B030D-6E8A-4147-A177-3AD203B41FA5}">
                      <a16:colId xmlns:a16="http://schemas.microsoft.com/office/drawing/2014/main" val="74244969"/>
                    </a:ext>
                  </a:extLst>
                </a:gridCol>
                <a:gridCol w="1324154">
                  <a:extLst>
                    <a:ext uri="{9D8B030D-6E8A-4147-A177-3AD203B41FA5}">
                      <a16:colId xmlns:a16="http://schemas.microsoft.com/office/drawing/2014/main" val="218401594"/>
                    </a:ext>
                  </a:extLst>
                </a:gridCol>
                <a:gridCol w="1198044">
                  <a:extLst>
                    <a:ext uri="{9D8B030D-6E8A-4147-A177-3AD203B41FA5}">
                      <a16:colId xmlns:a16="http://schemas.microsoft.com/office/drawing/2014/main" val="3331801298"/>
                    </a:ext>
                  </a:extLst>
                </a:gridCol>
              </a:tblGrid>
              <a:tr h="72550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kern="100">
                        <a:effectLst/>
                        <a:highlight>
                          <a:srgbClr val="D9D9D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US" sz="1100" kern="100">
                        <a:effectLst/>
                        <a:highlight>
                          <a:srgbClr val="D9D9D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kern="100">
                        <a:effectLst/>
                        <a:highlight>
                          <a:srgbClr val="D9D9D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en-US" sz="1100" kern="100">
                        <a:effectLst/>
                        <a:highlight>
                          <a:srgbClr val="D9D9D9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823637"/>
                  </a:ext>
                </a:extLst>
              </a:tr>
              <a:tr h="362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 Classifier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 minutes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98.43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796617"/>
                  </a:ext>
                </a:extLst>
              </a:tr>
              <a:tr h="395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Linear Discriminant Analysis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44 seconds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88.24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93116"/>
                  </a:ext>
                </a:extLst>
              </a:tr>
              <a:tr h="3380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 seconds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85.70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419072"/>
                  </a:ext>
                </a:extLst>
              </a:tr>
              <a:tr h="354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 Neighbors Classifier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 second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78.43</a:t>
                      </a:r>
                    </a:p>
                  </a:txBody>
                  <a:tcPr marL="153035" marR="153035" marT="2095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03019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E29B48EF-3ADE-D32E-0874-2020287FF312}"/>
              </a:ext>
            </a:extLst>
          </p:cNvPr>
          <p:cNvSpPr/>
          <p:nvPr/>
        </p:nvSpPr>
        <p:spPr>
          <a:xfrm>
            <a:off x="5231438" y="3532735"/>
            <a:ext cx="1729125" cy="38404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l">
            <a:hlinkClick r:id="" action="ppaction://media"/>
            <a:extLst>
              <a:ext uri="{FF2B5EF4-FFF2-40B4-BE49-F238E27FC236}">
                <a16:creationId xmlns:a16="http://schemas.microsoft.com/office/drawing/2014/main" id="{32B705DC-7AA3-004B-61D7-2DE5E23E5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8164" y="5948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4BEB-1533-5F95-B358-C3C5E51C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Feature Importance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D7AB11-4887-1E67-46EC-EF5A2EF2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48" y="2055813"/>
            <a:ext cx="4634103" cy="42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at">
            <a:hlinkClick r:id="" action="ppaction://media"/>
            <a:extLst>
              <a:ext uri="{FF2B5EF4-FFF2-40B4-BE49-F238E27FC236}">
                <a16:creationId xmlns:a16="http://schemas.microsoft.com/office/drawing/2014/main" id="{F317FEA0-9B45-AC06-6E9C-7476A14CF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F9561-2D6A-CE67-95BF-AA20B508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D1C569-EE98-9458-39A8-55B6EE33FE2B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3638550"/>
            <a:ext cx="5254625" cy="2538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Challenges.</a:t>
            </a:r>
          </a:p>
          <a:p>
            <a:r>
              <a:rPr lang="en-US" altLang="en-US" sz="2200" dirty="0"/>
              <a:t>ML as a viable approach.</a:t>
            </a:r>
          </a:p>
          <a:p>
            <a:r>
              <a:rPr lang="en-US" altLang="en-US" sz="2200" dirty="0"/>
              <a:t>Further Investigation</a:t>
            </a:r>
          </a:p>
        </p:txBody>
      </p:sp>
      <p:pic>
        <p:nvPicPr>
          <p:cNvPr id="3" name="con">
            <a:hlinkClick r:id="" action="ppaction://media"/>
            <a:extLst>
              <a:ext uri="{FF2B5EF4-FFF2-40B4-BE49-F238E27FC236}">
                <a16:creationId xmlns:a16="http://schemas.microsoft.com/office/drawing/2014/main" id="{E05F96D6-CC98-A587-7BDC-EFE4181B6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7560" y="5907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354</Words>
  <Application>Microsoft Office PowerPoint</Application>
  <PresentationFormat>Widescreen</PresentationFormat>
  <Paragraphs>49</Paragraphs>
  <Slides>10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Times New Roman</vt:lpstr>
      <vt:lpstr>Office Theme</vt:lpstr>
      <vt:lpstr>Predicting the Risk of Dementia</vt:lpstr>
      <vt:lpstr>Why?</vt:lpstr>
      <vt:lpstr>Data Source</vt:lpstr>
      <vt:lpstr>Data Cleansing</vt:lpstr>
      <vt:lpstr>Demographics</vt:lpstr>
      <vt:lpstr>Dementia Numbers</vt:lpstr>
      <vt:lpstr>Machine Learning Models</vt:lpstr>
      <vt:lpstr>Feature Importance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Risk of Dementia</dc:title>
  <dc:creator>Garth Scheck</dc:creator>
  <cp:lastModifiedBy>Garth Scheck</cp:lastModifiedBy>
  <cp:revision>75</cp:revision>
  <dcterms:created xsi:type="dcterms:W3CDTF">2024-05-23T22:56:42Z</dcterms:created>
  <dcterms:modified xsi:type="dcterms:W3CDTF">2024-05-26T17:31:45Z</dcterms:modified>
</cp:coreProperties>
</file>